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255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BB34F-269D-4717-9552-A76B1E3C7A73}" type="datetimeFigureOut">
              <a:rPr lang="fr-FR" smtClean="0"/>
              <a:t>24/08/2022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FB244-0240-436F-98B6-7AE0AB607C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7713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BB34F-269D-4717-9552-A76B1E3C7A73}" type="datetimeFigureOut">
              <a:rPr lang="fr-FR" smtClean="0"/>
              <a:t>24/08/2022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FB244-0240-436F-98B6-7AE0AB607C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4079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BB34F-269D-4717-9552-A76B1E3C7A73}" type="datetimeFigureOut">
              <a:rPr lang="fr-FR" smtClean="0"/>
              <a:t>24/08/2022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FB244-0240-436F-98B6-7AE0AB607C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741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BB34F-269D-4717-9552-A76B1E3C7A73}" type="datetimeFigureOut">
              <a:rPr lang="fr-FR" smtClean="0"/>
              <a:t>24/08/2022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FB244-0240-436F-98B6-7AE0AB607C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0714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BB34F-269D-4717-9552-A76B1E3C7A73}" type="datetimeFigureOut">
              <a:rPr lang="fr-FR" smtClean="0"/>
              <a:t>24/08/2022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FB244-0240-436F-98B6-7AE0AB607C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4255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BB34F-269D-4717-9552-A76B1E3C7A73}" type="datetimeFigureOut">
              <a:rPr lang="fr-FR" smtClean="0"/>
              <a:t>24/08/2022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FB244-0240-436F-98B6-7AE0AB607C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3277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BB34F-269D-4717-9552-A76B1E3C7A73}" type="datetimeFigureOut">
              <a:rPr lang="fr-FR" smtClean="0"/>
              <a:t>24/08/2022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FB244-0240-436F-98B6-7AE0AB607C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334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BB34F-269D-4717-9552-A76B1E3C7A73}" type="datetimeFigureOut">
              <a:rPr lang="fr-FR" smtClean="0"/>
              <a:t>24/08/2022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FB244-0240-436F-98B6-7AE0AB607C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6163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BB34F-269D-4717-9552-A76B1E3C7A73}" type="datetimeFigureOut">
              <a:rPr lang="fr-FR" smtClean="0"/>
              <a:t>24/08/2022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FB244-0240-436F-98B6-7AE0AB607C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7882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BB34F-269D-4717-9552-A76B1E3C7A73}" type="datetimeFigureOut">
              <a:rPr lang="fr-FR" smtClean="0"/>
              <a:t>24/08/2022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FB244-0240-436F-98B6-7AE0AB607C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532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BB34F-269D-4717-9552-A76B1E3C7A73}" type="datetimeFigureOut">
              <a:rPr lang="fr-FR" smtClean="0"/>
              <a:t>24/08/2022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FB244-0240-436F-98B6-7AE0AB607C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0132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BB34F-269D-4717-9552-A76B1E3C7A73}" type="datetimeFigureOut">
              <a:rPr lang="fr-FR" smtClean="0"/>
              <a:t>24/08/2022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FB244-0240-436F-98B6-7AE0AB607C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1371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8D34B920-10CB-2612-124B-84729A144FC0}"/>
              </a:ext>
            </a:extLst>
          </p:cNvPr>
          <p:cNvGrpSpPr/>
          <p:nvPr/>
        </p:nvGrpSpPr>
        <p:grpSpPr>
          <a:xfrm>
            <a:off x="92868" y="120650"/>
            <a:ext cx="3688557" cy="2240850"/>
            <a:chOff x="92868" y="120650"/>
            <a:chExt cx="3971925" cy="2413000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F1D35312-3859-98A3-AD87-9FC278EB76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630"/>
            <a:stretch/>
          </p:blipFill>
          <p:spPr>
            <a:xfrm>
              <a:off x="92868" y="120650"/>
              <a:ext cx="3429000" cy="2413000"/>
            </a:xfrm>
            <a:prstGeom prst="rect">
              <a:avLst/>
            </a:prstGeom>
          </p:spPr>
        </p:pic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5DF58874-9B97-657F-51D4-FDDF7154F65A}"/>
                </a:ext>
              </a:extLst>
            </p:cNvPr>
            <p:cNvSpPr/>
            <p:nvPr/>
          </p:nvSpPr>
          <p:spPr>
            <a:xfrm>
              <a:off x="592930" y="283101"/>
              <a:ext cx="2550320" cy="1374687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38D04742-2D19-CEC9-49E4-E876FA37D11F}"/>
                </a:ext>
              </a:extLst>
            </p:cNvPr>
            <p:cNvSpPr/>
            <p:nvPr/>
          </p:nvSpPr>
          <p:spPr>
            <a:xfrm>
              <a:off x="271462" y="2060165"/>
              <a:ext cx="3193256" cy="366327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EBE1223D-2607-5DFB-50D4-1609E4A7C24B}"/>
                </a:ext>
              </a:extLst>
            </p:cNvPr>
            <p:cNvSpPr txBox="1"/>
            <p:nvPr/>
          </p:nvSpPr>
          <p:spPr>
            <a:xfrm>
              <a:off x="471487" y="2075551"/>
              <a:ext cx="3593306" cy="281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>
                  <a:solidFill>
                    <a:srgbClr val="C00000"/>
                  </a:solidFill>
                  <a:latin typeface="Harlow Solid Italic" panose="04030604020F02020D02" pitchFamily="82" charset="0"/>
                </a:rPr>
                <a:t>Les erreurs sont les portes de la découverte…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8AB665F2-EAD7-5BD3-19EC-88E523784692}"/>
                </a:ext>
              </a:extLst>
            </p:cNvPr>
            <p:cNvSpPr txBox="1"/>
            <p:nvPr/>
          </p:nvSpPr>
          <p:spPr>
            <a:xfrm>
              <a:off x="1559263" y="2234523"/>
              <a:ext cx="112514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i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Harlow Solid Italic" panose="04030604020F02020D02" pitchFamily="82" charset="0"/>
                </a:rPr>
                <a:t>James Joyce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B2D3CC7B-492F-56B7-749D-412809EDB974}"/>
                </a:ext>
              </a:extLst>
            </p:cNvPr>
            <p:cNvSpPr txBox="1"/>
            <p:nvPr/>
          </p:nvSpPr>
          <p:spPr>
            <a:xfrm>
              <a:off x="568581" y="370279"/>
              <a:ext cx="2599016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ea typeface="+mn-ea"/>
                  <a:cs typeface="Cavolini" panose="03000502040302020204" pitchFamily="66" charset="0"/>
                </a:rPr>
                <a:t>Bienvenue en CM1 !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ea typeface="+mn-ea"/>
                  <a:cs typeface="Cavolini" panose="03000502040302020204" pitchFamily="66" charset="0"/>
                </a:rPr>
                <a:t>Je te confie des outils qui te permettront de lire et d’écrire pour devenir l’auteur de ta vie .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ea typeface="+mn-ea"/>
                  <a:cs typeface="Cavolini" panose="03000502040302020204" pitchFamily="66" charset="0"/>
                </a:rPr>
                <a:t>Prends-en soin…</a:t>
              </a:r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3BE3E31B-8D63-CAF4-1CC5-DF9A5B002876}"/>
              </a:ext>
            </a:extLst>
          </p:cNvPr>
          <p:cNvGrpSpPr/>
          <p:nvPr/>
        </p:nvGrpSpPr>
        <p:grpSpPr>
          <a:xfrm>
            <a:off x="3509686" y="120650"/>
            <a:ext cx="3688557" cy="2240850"/>
            <a:chOff x="92868" y="120650"/>
            <a:chExt cx="3971925" cy="2413000"/>
          </a:xfrm>
        </p:grpSpPr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4095928B-92C1-3B45-AA2F-696AFEF62E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630"/>
            <a:stretch/>
          </p:blipFill>
          <p:spPr>
            <a:xfrm>
              <a:off x="92868" y="120650"/>
              <a:ext cx="3429000" cy="2413000"/>
            </a:xfrm>
            <a:prstGeom prst="rect">
              <a:avLst/>
            </a:prstGeom>
          </p:spPr>
        </p:pic>
        <p:sp>
          <p:nvSpPr>
            <p:cNvPr id="25" name="Rectangle : coins arrondis 24">
              <a:extLst>
                <a:ext uri="{FF2B5EF4-FFF2-40B4-BE49-F238E27FC236}">
                  <a16:creationId xmlns:a16="http://schemas.microsoft.com/office/drawing/2014/main" id="{5B2E93A7-44B0-0316-B82B-C549C36F0E17}"/>
                </a:ext>
              </a:extLst>
            </p:cNvPr>
            <p:cNvSpPr/>
            <p:nvPr/>
          </p:nvSpPr>
          <p:spPr>
            <a:xfrm>
              <a:off x="592930" y="283101"/>
              <a:ext cx="2550320" cy="1374687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70AD2D72-B805-C45A-5A34-1BDDC9CC66EC}"/>
                </a:ext>
              </a:extLst>
            </p:cNvPr>
            <p:cNvSpPr/>
            <p:nvPr/>
          </p:nvSpPr>
          <p:spPr>
            <a:xfrm>
              <a:off x="271462" y="2060165"/>
              <a:ext cx="3193256" cy="366327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D4B89EF5-7811-EC5F-A3CB-6AC09D5B11DE}"/>
                </a:ext>
              </a:extLst>
            </p:cNvPr>
            <p:cNvSpPr txBox="1"/>
            <p:nvPr/>
          </p:nvSpPr>
          <p:spPr>
            <a:xfrm>
              <a:off x="471487" y="2075551"/>
              <a:ext cx="3593306" cy="281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>
                  <a:solidFill>
                    <a:srgbClr val="C00000"/>
                  </a:solidFill>
                  <a:latin typeface="Harlow Solid Italic" panose="04030604020F02020D02" pitchFamily="82" charset="0"/>
                </a:rPr>
                <a:t>Les erreurs sont les portes de la découverte…</a:t>
              </a: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89BD3947-5480-715C-E1BD-07EC578B36CD}"/>
                </a:ext>
              </a:extLst>
            </p:cNvPr>
            <p:cNvSpPr txBox="1"/>
            <p:nvPr/>
          </p:nvSpPr>
          <p:spPr>
            <a:xfrm>
              <a:off x="1559263" y="2234523"/>
              <a:ext cx="112514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i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Harlow Solid Italic" panose="04030604020F02020D02" pitchFamily="82" charset="0"/>
                </a:rPr>
                <a:t>James Joyce</a:t>
              </a: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811AE01A-886B-5177-29CC-9E8520CDE9A9}"/>
                </a:ext>
              </a:extLst>
            </p:cNvPr>
            <p:cNvSpPr txBox="1"/>
            <p:nvPr/>
          </p:nvSpPr>
          <p:spPr>
            <a:xfrm>
              <a:off x="544234" y="370279"/>
              <a:ext cx="2599016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ea typeface="+mn-ea"/>
                  <a:cs typeface="Cavolini" panose="03000502040302020204" pitchFamily="66" charset="0"/>
                </a:rPr>
                <a:t>Bienvenue en CM1 !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ea typeface="+mn-ea"/>
                  <a:cs typeface="Cavolini" panose="03000502040302020204" pitchFamily="66" charset="0"/>
                </a:rPr>
                <a:t>Je te confie des outils qui te permettront de lire et d’écrire pour devenir l’auteur de ta vie .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ea typeface="+mn-ea"/>
                  <a:cs typeface="Cavolini" panose="03000502040302020204" pitchFamily="66" charset="0"/>
                </a:rPr>
                <a:t>Prends-en soin…</a:t>
              </a:r>
            </a:p>
          </p:txBody>
        </p:sp>
      </p:grp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D4DD3F28-F497-71AC-17C3-9713ADCC8F9E}"/>
              </a:ext>
            </a:extLst>
          </p:cNvPr>
          <p:cNvGrpSpPr/>
          <p:nvPr/>
        </p:nvGrpSpPr>
        <p:grpSpPr>
          <a:xfrm>
            <a:off x="92868" y="2509131"/>
            <a:ext cx="3688557" cy="2240850"/>
            <a:chOff x="92868" y="120650"/>
            <a:chExt cx="3971925" cy="2413000"/>
          </a:xfrm>
        </p:grpSpPr>
        <p:pic>
          <p:nvPicPr>
            <p:cNvPr id="32" name="Image 31">
              <a:extLst>
                <a:ext uri="{FF2B5EF4-FFF2-40B4-BE49-F238E27FC236}">
                  <a16:creationId xmlns:a16="http://schemas.microsoft.com/office/drawing/2014/main" id="{784E6E1C-1EEB-37E4-6C54-C444A8F3A0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630"/>
            <a:stretch/>
          </p:blipFill>
          <p:spPr>
            <a:xfrm>
              <a:off x="92868" y="120650"/>
              <a:ext cx="3429000" cy="2413000"/>
            </a:xfrm>
            <a:prstGeom prst="rect">
              <a:avLst/>
            </a:prstGeom>
          </p:spPr>
        </p:pic>
        <p:sp>
          <p:nvSpPr>
            <p:cNvPr id="33" name="Rectangle : coins arrondis 32">
              <a:extLst>
                <a:ext uri="{FF2B5EF4-FFF2-40B4-BE49-F238E27FC236}">
                  <a16:creationId xmlns:a16="http://schemas.microsoft.com/office/drawing/2014/main" id="{F7ED7174-4E87-EADB-1C32-98FCE1B7268D}"/>
                </a:ext>
              </a:extLst>
            </p:cNvPr>
            <p:cNvSpPr/>
            <p:nvPr/>
          </p:nvSpPr>
          <p:spPr>
            <a:xfrm>
              <a:off x="592930" y="283101"/>
              <a:ext cx="2550320" cy="1374687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0B8A2A72-BE97-4566-B258-34972D980CD9}"/>
                </a:ext>
              </a:extLst>
            </p:cNvPr>
            <p:cNvSpPr/>
            <p:nvPr/>
          </p:nvSpPr>
          <p:spPr>
            <a:xfrm>
              <a:off x="271462" y="2060165"/>
              <a:ext cx="3193256" cy="366327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AB883EAB-7C78-ED91-3F9D-60F9AFF90793}"/>
                </a:ext>
              </a:extLst>
            </p:cNvPr>
            <p:cNvSpPr txBox="1"/>
            <p:nvPr/>
          </p:nvSpPr>
          <p:spPr>
            <a:xfrm>
              <a:off x="471487" y="2075551"/>
              <a:ext cx="3593306" cy="281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>
                  <a:solidFill>
                    <a:srgbClr val="C00000"/>
                  </a:solidFill>
                  <a:latin typeface="Harlow Solid Italic" panose="04030604020F02020D02" pitchFamily="82" charset="0"/>
                </a:rPr>
                <a:t>Les erreurs sont les portes de la découverte…</a:t>
              </a: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571C600B-4E3A-57E4-5DA5-C7C915E862EE}"/>
                </a:ext>
              </a:extLst>
            </p:cNvPr>
            <p:cNvSpPr txBox="1"/>
            <p:nvPr/>
          </p:nvSpPr>
          <p:spPr>
            <a:xfrm>
              <a:off x="1559263" y="2234523"/>
              <a:ext cx="112514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i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Harlow Solid Italic" panose="04030604020F02020D02" pitchFamily="82" charset="0"/>
                </a:rPr>
                <a:t>James Joyce</a:t>
              </a:r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9E4CC5A8-2091-6427-2684-3467A33FDE89}"/>
                </a:ext>
              </a:extLst>
            </p:cNvPr>
            <p:cNvSpPr txBox="1"/>
            <p:nvPr/>
          </p:nvSpPr>
          <p:spPr>
            <a:xfrm>
              <a:off x="524945" y="283101"/>
              <a:ext cx="2599016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ea typeface="+mn-ea"/>
                  <a:cs typeface="Cavolini" panose="03000502040302020204" pitchFamily="66" charset="0"/>
                </a:rPr>
                <a:t>Bienvenue en CM1 !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ea typeface="+mn-ea"/>
                  <a:cs typeface="Cavolini" panose="03000502040302020204" pitchFamily="66" charset="0"/>
                </a:rPr>
                <a:t>Je te confie des outils qui te permettront de lire et d’écrire pour devenir l’auteur de ta vie .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ea typeface="+mn-ea"/>
                  <a:cs typeface="Cavolini" panose="03000502040302020204" pitchFamily="66" charset="0"/>
                </a:rPr>
                <a:t>Prends-en soin…</a:t>
              </a:r>
            </a:p>
          </p:txBody>
        </p:sp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D596052A-414A-96B2-21A2-9066CC02B180}"/>
              </a:ext>
            </a:extLst>
          </p:cNvPr>
          <p:cNvGrpSpPr/>
          <p:nvPr/>
        </p:nvGrpSpPr>
        <p:grpSpPr>
          <a:xfrm>
            <a:off x="3509686" y="2509131"/>
            <a:ext cx="3688557" cy="2240850"/>
            <a:chOff x="92868" y="120650"/>
            <a:chExt cx="3971925" cy="2413000"/>
          </a:xfrm>
        </p:grpSpPr>
        <p:pic>
          <p:nvPicPr>
            <p:cNvPr id="40" name="Image 39">
              <a:extLst>
                <a:ext uri="{FF2B5EF4-FFF2-40B4-BE49-F238E27FC236}">
                  <a16:creationId xmlns:a16="http://schemas.microsoft.com/office/drawing/2014/main" id="{65576A88-B9A8-C4B0-07BE-72D8563399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630"/>
            <a:stretch/>
          </p:blipFill>
          <p:spPr>
            <a:xfrm>
              <a:off x="92868" y="120650"/>
              <a:ext cx="3429000" cy="2413000"/>
            </a:xfrm>
            <a:prstGeom prst="rect">
              <a:avLst/>
            </a:prstGeom>
          </p:spPr>
        </p:pic>
        <p:sp>
          <p:nvSpPr>
            <p:cNvPr id="41" name="Rectangle : coins arrondis 40">
              <a:extLst>
                <a:ext uri="{FF2B5EF4-FFF2-40B4-BE49-F238E27FC236}">
                  <a16:creationId xmlns:a16="http://schemas.microsoft.com/office/drawing/2014/main" id="{4850D167-D015-F35C-5BC5-FA1073CBD93D}"/>
                </a:ext>
              </a:extLst>
            </p:cNvPr>
            <p:cNvSpPr/>
            <p:nvPr/>
          </p:nvSpPr>
          <p:spPr>
            <a:xfrm>
              <a:off x="592930" y="283101"/>
              <a:ext cx="2550320" cy="1374687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42" name="Ellipse 41">
              <a:extLst>
                <a:ext uri="{FF2B5EF4-FFF2-40B4-BE49-F238E27FC236}">
                  <a16:creationId xmlns:a16="http://schemas.microsoft.com/office/drawing/2014/main" id="{957270B4-E1BB-C1CB-8637-7F299E6A7954}"/>
                </a:ext>
              </a:extLst>
            </p:cNvPr>
            <p:cNvSpPr/>
            <p:nvPr/>
          </p:nvSpPr>
          <p:spPr>
            <a:xfrm>
              <a:off x="271462" y="2060165"/>
              <a:ext cx="3193256" cy="366327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7EE0E799-22C9-BB3E-59E8-401DAB5CBB0A}"/>
                </a:ext>
              </a:extLst>
            </p:cNvPr>
            <p:cNvSpPr txBox="1"/>
            <p:nvPr/>
          </p:nvSpPr>
          <p:spPr>
            <a:xfrm>
              <a:off x="471487" y="2075551"/>
              <a:ext cx="3593306" cy="281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>
                  <a:solidFill>
                    <a:srgbClr val="C00000"/>
                  </a:solidFill>
                  <a:latin typeface="Harlow Solid Italic" panose="04030604020F02020D02" pitchFamily="82" charset="0"/>
                </a:rPr>
                <a:t>Les erreurs sont les portes de la découverte…</a:t>
              </a:r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B54BE831-F0BE-FDF0-F379-9C0AA236BF75}"/>
                </a:ext>
              </a:extLst>
            </p:cNvPr>
            <p:cNvSpPr txBox="1"/>
            <p:nvPr/>
          </p:nvSpPr>
          <p:spPr>
            <a:xfrm>
              <a:off x="1559263" y="2234523"/>
              <a:ext cx="112514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i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Harlow Solid Italic" panose="04030604020F02020D02" pitchFamily="82" charset="0"/>
                </a:rPr>
                <a:t>James Joyce</a:t>
              </a:r>
            </a:p>
          </p:txBody>
        </p: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D7726C68-9645-4B36-8F90-E66370E83679}"/>
                </a:ext>
              </a:extLst>
            </p:cNvPr>
            <p:cNvSpPr txBox="1"/>
            <p:nvPr/>
          </p:nvSpPr>
          <p:spPr>
            <a:xfrm>
              <a:off x="579647" y="362022"/>
              <a:ext cx="2599016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ea typeface="+mn-ea"/>
                  <a:cs typeface="Cavolini" panose="03000502040302020204" pitchFamily="66" charset="0"/>
                </a:rPr>
                <a:t>Bienvenue en CM1 !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ea typeface="+mn-ea"/>
                  <a:cs typeface="Cavolini" panose="03000502040302020204" pitchFamily="66" charset="0"/>
                </a:rPr>
                <a:t>Je te confie des outils qui te permettront de lire et d’écrire pour devenir l’auteur de ta vie .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ea typeface="+mn-ea"/>
                  <a:cs typeface="Cavolini" panose="03000502040302020204" pitchFamily="66" charset="0"/>
                </a:rPr>
                <a:t>Prends-en soin…</a:t>
              </a:r>
            </a:p>
          </p:txBody>
        </p:sp>
      </p:grpSp>
      <p:grpSp>
        <p:nvGrpSpPr>
          <p:cNvPr id="47" name="Groupe 46">
            <a:extLst>
              <a:ext uri="{FF2B5EF4-FFF2-40B4-BE49-F238E27FC236}">
                <a16:creationId xmlns:a16="http://schemas.microsoft.com/office/drawing/2014/main" id="{05AD8780-7876-24F2-440A-8E152CF2C41B}"/>
              </a:ext>
            </a:extLst>
          </p:cNvPr>
          <p:cNvGrpSpPr/>
          <p:nvPr/>
        </p:nvGrpSpPr>
        <p:grpSpPr>
          <a:xfrm>
            <a:off x="92868" y="4897612"/>
            <a:ext cx="3688557" cy="2240850"/>
            <a:chOff x="92868" y="120650"/>
            <a:chExt cx="3971925" cy="2413000"/>
          </a:xfrm>
        </p:grpSpPr>
        <p:pic>
          <p:nvPicPr>
            <p:cNvPr id="48" name="Image 47">
              <a:extLst>
                <a:ext uri="{FF2B5EF4-FFF2-40B4-BE49-F238E27FC236}">
                  <a16:creationId xmlns:a16="http://schemas.microsoft.com/office/drawing/2014/main" id="{09C36E72-4475-AAC4-23FC-EF05797C72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630"/>
            <a:stretch/>
          </p:blipFill>
          <p:spPr>
            <a:xfrm>
              <a:off x="92868" y="120650"/>
              <a:ext cx="3429000" cy="2413000"/>
            </a:xfrm>
            <a:prstGeom prst="rect">
              <a:avLst/>
            </a:prstGeom>
          </p:spPr>
        </p:pic>
        <p:sp>
          <p:nvSpPr>
            <p:cNvPr id="49" name="Rectangle : coins arrondis 48">
              <a:extLst>
                <a:ext uri="{FF2B5EF4-FFF2-40B4-BE49-F238E27FC236}">
                  <a16:creationId xmlns:a16="http://schemas.microsoft.com/office/drawing/2014/main" id="{008B42E5-F631-76B4-5743-E2F608F24082}"/>
                </a:ext>
              </a:extLst>
            </p:cNvPr>
            <p:cNvSpPr/>
            <p:nvPr/>
          </p:nvSpPr>
          <p:spPr>
            <a:xfrm>
              <a:off x="592930" y="283101"/>
              <a:ext cx="2550320" cy="1374687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50" name="Ellipse 49">
              <a:extLst>
                <a:ext uri="{FF2B5EF4-FFF2-40B4-BE49-F238E27FC236}">
                  <a16:creationId xmlns:a16="http://schemas.microsoft.com/office/drawing/2014/main" id="{FEF8C10B-D85B-879D-7253-325101DE9693}"/>
                </a:ext>
              </a:extLst>
            </p:cNvPr>
            <p:cNvSpPr/>
            <p:nvPr/>
          </p:nvSpPr>
          <p:spPr>
            <a:xfrm>
              <a:off x="271462" y="2060165"/>
              <a:ext cx="3193256" cy="366327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0A0EA488-136F-8C63-F15D-2B7D1D40F5C5}"/>
                </a:ext>
              </a:extLst>
            </p:cNvPr>
            <p:cNvSpPr txBox="1"/>
            <p:nvPr/>
          </p:nvSpPr>
          <p:spPr>
            <a:xfrm>
              <a:off x="471487" y="2075551"/>
              <a:ext cx="3593306" cy="281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>
                  <a:solidFill>
                    <a:srgbClr val="C00000"/>
                  </a:solidFill>
                  <a:latin typeface="Harlow Solid Italic" panose="04030604020F02020D02" pitchFamily="82" charset="0"/>
                </a:rPr>
                <a:t>Les erreurs sont les portes de la découverte…</a:t>
              </a:r>
            </a:p>
          </p:txBody>
        </p: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B7A8A3CE-A834-A8D2-DC61-08DD0A25C92C}"/>
                </a:ext>
              </a:extLst>
            </p:cNvPr>
            <p:cNvSpPr txBox="1"/>
            <p:nvPr/>
          </p:nvSpPr>
          <p:spPr>
            <a:xfrm>
              <a:off x="1559263" y="2234523"/>
              <a:ext cx="112514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i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Harlow Solid Italic" panose="04030604020F02020D02" pitchFamily="82" charset="0"/>
                </a:rPr>
                <a:t>James Joyce</a:t>
              </a:r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0D791CE3-9EF3-CA49-52CA-AD16D250B475}"/>
                </a:ext>
              </a:extLst>
            </p:cNvPr>
            <p:cNvSpPr txBox="1"/>
            <p:nvPr/>
          </p:nvSpPr>
          <p:spPr>
            <a:xfrm>
              <a:off x="552296" y="406182"/>
              <a:ext cx="2599016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ea typeface="+mn-ea"/>
                  <a:cs typeface="Cavolini" panose="03000502040302020204" pitchFamily="66" charset="0"/>
                </a:rPr>
                <a:t>Bienvenue en CM1 !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ea typeface="+mn-ea"/>
                  <a:cs typeface="Cavolini" panose="03000502040302020204" pitchFamily="66" charset="0"/>
                </a:rPr>
                <a:t>Je te confie des outils qui te permettront de lire et d’écrire pour devenir l’auteur de ta vie .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ea typeface="+mn-ea"/>
                  <a:cs typeface="Cavolini" panose="03000502040302020204" pitchFamily="66" charset="0"/>
                </a:rPr>
                <a:t>Prends-en soin…</a:t>
              </a:r>
            </a:p>
          </p:txBody>
        </p:sp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FD82A408-8816-DED9-5833-A6F1ABF938E2}"/>
              </a:ext>
            </a:extLst>
          </p:cNvPr>
          <p:cNvGrpSpPr/>
          <p:nvPr/>
        </p:nvGrpSpPr>
        <p:grpSpPr>
          <a:xfrm>
            <a:off x="3509686" y="4897612"/>
            <a:ext cx="3688557" cy="2240850"/>
            <a:chOff x="92868" y="120650"/>
            <a:chExt cx="3971925" cy="2413000"/>
          </a:xfrm>
        </p:grpSpPr>
        <p:pic>
          <p:nvPicPr>
            <p:cNvPr id="56" name="Image 55">
              <a:extLst>
                <a:ext uri="{FF2B5EF4-FFF2-40B4-BE49-F238E27FC236}">
                  <a16:creationId xmlns:a16="http://schemas.microsoft.com/office/drawing/2014/main" id="{E8CF3E7D-EE2E-3B54-DA48-FC34FE31E9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630"/>
            <a:stretch/>
          </p:blipFill>
          <p:spPr>
            <a:xfrm>
              <a:off x="92868" y="120650"/>
              <a:ext cx="3429000" cy="2413000"/>
            </a:xfrm>
            <a:prstGeom prst="rect">
              <a:avLst/>
            </a:prstGeom>
          </p:spPr>
        </p:pic>
        <p:sp>
          <p:nvSpPr>
            <p:cNvPr id="57" name="Rectangle : coins arrondis 56">
              <a:extLst>
                <a:ext uri="{FF2B5EF4-FFF2-40B4-BE49-F238E27FC236}">
                  <a16:creationId xmlns:a16="http://schemas.microsoft.com/office/drawing/2014/main" id="{78E35244-5C1B-2D59-2AD3-8387A4B3B3F6}"/>
                </a:ext>
              </a:extLst>
            </p:cNvPr>
            <p:cNvSpPr/>
            <p:nvPr/>
          </p:nvSpPr>
          <p:spPr>
            <a:xfrm>
              <a:off x="592930" y="283101"/>
              <a:ext cx="2550320" cy="1374687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58" name="Ellipse 57">
              <a:extLst>
                <a:ext uri="{FF2B5EF4-FFF2-40B4-BE49-F238E27FC236}">
                  <a16:creationId xmlns:a16="http://schemas.microsoft.com/office/drawing/2014/main" id="{D99D22FD-6BB5-7194-1DB5-79F41482F437}"/>
                </a:ext>
              </a:extLst>
            </p:cNvPr>
            <p:cNvSpPr/>
            <p:nvPr/>
          </p:nvSpPr>
          <p:spPr>
            <a:xfrm>
              <a:off x="271462" y="2060165"/>
              <a:ext cx="3193256" cy="366327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4A6A9E9B-F969-D475-434A-8CD740A7DC2F}"/>
                </a:ext>
              </a:extLst>
            </p:cNvPr>
            <p:cNvSpPr txBox="1"/>
            <p:nvPr/>
          </p:nvSpPr>
          <p:spPr>
            <a:xfrm>
              <a:off x="471487" y="2075551"/>
              <a:ext cx="3593306" cy="281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>
                  <a:solidFill>
                    <a:srgbClr val="C00000"/>
                  </a:solidFill>
                  <a:latin typeface="Harlow Solid Italic" panose="04030604020F02020D02" pitchFamily="82" charset="0"/>
                </a:rPr>
                <a:t>Les erreurs sont les portes de la découverte…</a:t>
              </a:r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971FA468-2325-192F-255D-FC020EB92CD6}"/>
                </a:ext>
              </a:extLst>
            </p:cNvPr>
            <p:cNvSpPr txBox="1"/>
            <p:nvPr/>
          </p:nvSpPr>
          <p:spPr>
            <a:xfrm>
              <a:off x="1559263" y="2234523"/>
              <a:ext cx="112514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i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Harlow Solid Italic" panose="04030604020F02020D02" pitchFamily="82" charset="0"/>
                </a:rPr>
                <a:t>James Joyce</a:t>
              </a:r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66BDF736-5589-C047-E99A-45A4BF691E92}"/>
                </a:ext>
              </a:extLst>
            </p:cNvPr>
            <p:cNvSpPr txBox="1"/>
            <p:nvPr/>
          </p:nvSpPr>
          <p:spPr>
            <a:xfrm>
              <a:off x="544234" y="352334"/>
              <a:ext cx="2599016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ea typeface="+mn-ea"/>
                  <a:cs typeface="Cavolini" panose="03000502040302020204" pitchFamily="66" charset="0"/>
                </a:rPr>
                <a:t>Bienvenue en CM1 !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ea typeface="+mn-ea"/>
                  <a:cs typeface="Cavolini" panose="03000502040302020204" pitchFamily="66" charset="0"/>
                </a:rPr>
                <a:t>Je te confie des outils qui te permettront de lire et d’écrire pour devenir l’auteur de ta vie .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ea typeface="+mn-ea"/>
                  <a:cs typeface="Cavolini" panose="03000502040302020204" pitchFamily="66" charset="0"/>
                </a:rPr>
                <a:t>Prends-en soin…</a:t>
              </a:r>
            </a:p>
          </p:txBody>
        </p:sp>
      </p:grp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1D2F22CD-F3F5-819D-1D44-B5E6A7CCAA3B}"/>
              </a:ext>
            </a:extLst>
          </p:cNvPr>
          <p:cNvGrpSpPr/>
          <p:nvPr/>
        </p:nvGrpSpPr>
        <p:grpSpPr>
          <a:xfrm>
            <a:off x="92868" y="7286093"/>
            <a:ext cx="3688557" cy="2240850"/>
            <a:chOff x="92868" y="120650"/>
            <a:chExt cx="3971925" cy="2413000"/>
          </a:xfrm>
        </p:grpSpPr>
        <p:pic>
          <p:nvPicPr>
            <p:cNvPr id="64" name="Image 63">
              <a:extLst>
                <a:ext uri="{FF2B5EF4-FFF2-40B4-BE49-F238E27FC236}">
                  <a16:creationId xmlns:a16="http://schemas.microsoft.com/office/drawing/2014/main" id="{C1C9EC90-1D6E-2CA5-0000-8B794803D2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630"/>
            <a:stretch/>
          </p:blipFill>
          <p:spPr>
            <a:xfrm>
              <a:off x="92868" y="120650"/>
              <a:ext cx="3429000" cy="2413000"/>
            </a:xfrm>
            <a:prstGeom prst="rect">
              <a:avLst/>
            </a:prstGeom>
          </p:spPr>
        </p:pic>
        <p:sp>
          <p:nvSpPr>
            <p:cNvPr id="65" name="Rectangle : coins arrondis 64">
              <a:extLst>
                <a:ext uri="{FF2B5EF4-FFF2-40B4-BE49-F238E27FC236}">
                  <a16:creationId xmlns:a16="http://schemas.microsoft.com/office/drawing/2014/main" id="{B6C43A2C-F595-3966-10B6-8D65BCB31EFC}"/>
                </a:ext>
              </a:extLst>
            </p:cNvPr>
            <p:cNvSpPr/>
            <p:nvPr/>
          </p:nvSpPr>
          <p:spPr>
            <a:xfrm>
              <a:off x="592930" y="283101"/>
              <a:ext cx="2550320" cy="1374687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66" name="Ellipse 65">
              <a:extLst>
                <a:ext uri="{FF2B5EF4-FFF2-40B4-BE49-F238E27FC236}">
                  <a16:creationId xmlns:a16="http://schemas.microsoft.com/office/drawing/2014/main" id="{938805D1-D03E-D4F0-2E34-A98C4C1BC0C1}"/>
                </a:ext>
              </a:extLst>
            </p:cNvPr>
            <p:cNvSpPr/>
            <p:nvPr/>
          </p:nvSpPr>
          <p:spPr>
            <a:xfrm>
              <a:off x="271462" y="2060165"/>
              <a:ext cx="3193256" cy="366327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7" name="ZoneTexte 66">
              <a:extLst>
                <a:ext uri="{FF2B5EF4-FFF2-40B4-BE49-F238E27FC236}">
                  <a16:creationId xmlns:a16="http://schemas.microsoft.com/office/drawing/2014/main" id="{E1A8B4FC-F8D7-ADE6-B898-42153DD1514F}"/>
                </a:ext>
              </a:extLst>
            </p:cNvPr>
            <p:cNvSpPr txBox="1"/>
            <p:nvPr/>
          </p:nvSpPr>
          <p:spPr>
            <a:xfrm>
              <a:off x="471487" y="2075551"/>
              <a:ext cx="3593306" cy="281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>
                  <a:solidFill>
                    <a:srgbClr val="C00000"/>
                  </a:solidFill>
                  <a:latin typeface="Harlow Solid Italic" panose="04030604020F02020D02" pitchFamily="82" charset="0"/>
                </a:rPr>
                <a:t>Les erreurs sont les portes de la découverte…</a:t>
              </a:r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4F8C5B6A-B53A-5244-66BB-F018DA512B6B}"/>
                </a:ext>
              </a:extLst>
            </p:cNvPr>
            <p:cNvSpPr txBox="1"/>
            <p:nvPr/>
          </p:nvSpPr>
          <p:spPr>
            <a:xfrm>
              <a:off x="1559263" y="2234523"/>
              <a:ext cx="112514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i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Harlow Solid Italic" panose="04030604020F02020D02" pitchFamily="82" charset="0"/>
                </a:rPr>
                <a:t>James Joyce</a:t>
              </a:r>
            </a:p>
          </p:txBody>
        </p:sp>
        <p:sp>
          <p:nvSpPr>
            <p:cNvPr id="70" name="ZoneTexte 69">
              <a:extLst>
                <a:ext uri="{FF2B5EF4-FFF2-40B4-BE49-F238E27FC236}">
                  <a16:creationId xmlns:a16="http://schemas.microsoft.com/office/drawing/2014/main" id="{314F0D3F-F351-02C8-A131-1C79A6BA89AE}"/>
                </a:ext>
              </a:extLst>
            </p:cNvPr>
            <p:cNvSpPr txBox="1"/>
            <p:nvPr/>
          </p:nvSpPr>
          <p:spPr>
            <a:xfrm>
              <a:off x="567316" y="370279"/>
              <a:ext cx="2599016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ea typeface="+mn-ea"/>
                  <a:cs typeface="Cavolini" panose="03000502040302020204" pitchFamily="66" charset="0"/>
                </a:rPr>
                <a:t>Bienvenue en CM1 !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ea typeface="+mn-ea"/>
                  <a:cs typeface="Cavolini" panose="03000502040302020204" pitchFamily="66" charset="0"/>
                </a:rPr>
                <a:t>Je te confie des outils qui te permettront de lire et d’écrire pour devenir l’auteur de ta vie .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ea typeface="+mn-ea"/>
                  <a:cs typeface="Cavolini" panose="03000502040302020204" pitchFamily="66" charset="0"/>
                </a:rPr>
                <a:t>Prends-en soin…</a:t>
              </a:r>
            </a:p>
          </p:txBody>
        </p:sp>
      </p:grpSp>
      <p:grpSp>
        <p:nvGrpSpPr>
          <p:cNvPr id="71" name="Groupe 70">
            <a:extLst>
              <a:ext uri="{FF2B5EF4-FFF2-40B4-BE49-F238E27FC236}">
                <a16:creationId xmlns:a16="http://schemas.microsoft.com/office/drawing/2014/main" id="{857BF2EA-D1A1-1CC1-9905-7987A2253F5F}"/>
              </a:ext>
            </a:extLst>
          </p:cNvPr>
          <p:cNvGrpSpPr/>
          <p:nvPr/>
        </p:nvGrpSpPr>
        <p:grpSpPr>
          <a:xfrm>
            <a:off x="3509686" y="7286093"/>
            <a:ext cx="3688557" cy="2240850"/>
            <a:chOff x="92868" y="120650"/>
            <a:chExt cx="3971925" cy="2413000"/>
          </a:xfrm>
        </p:grpSpPr>
        <p:pic>
          <p:nvPicPr>
            <p:cNvPr id="72" name="Image 71">
              <a:extLst>
                <a:ext uri="{FF2B5EF4-FFF2-40B4-BE49-F238E27FC236}">
                  <a16:creationId xmlns:a16="http://schemas.microsoft.com/office/drawing/2014/main" id="{AE3A5CDA-85EF-AF4F-9C24-A0E6294031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630"/>
            <a:stretch/>
          </p:blipFill>
          <p:spPr>
            <a:xfrm>
              <a:off x="92868" y="120650"/>
              <a:ext cx="3429000" cy="2413000"/>
            </a:xfrm>
            <a:prstGeom prst="rect">
              <a:avLst/>
            </a:prstGeom>
          </p:spPr>
        </p:pic>
        <p:sp>
          <p:nvSpPr>
            <p:cNvPr id="73" name="Rectangle : coins arrondis 72">
              <a:extLst>
                <a:ext uri="{FF2B5EF4-FFF2-40B4-BE49-F238E27FC236}">
                  <a16:creationId xmlns:a16="http://schemas.microsoft.com/office/drawing/2014/main" id="{FAE7B166-8E32-B78E-1761-AEF321FCC24A}"/>
                </a:ext>
              </a:extLst>
            </p:cNvPr>
            <p:cNvSpPr/>
            <p:nvPr/>
          </p:nvSpPr>
          <p:spPr>
            <a:xfrm>
              <a:off x="592930" y="283101"/>
              <a:ext cx="2550320" cy="1374687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74" name="Ellipse 73">
              <a:extLst>
                <a:ext uri="{FF2B5EF4-FFF2-40B4-BE49-F238E27FC236}">
                  <a16:creationId xmlns:a16="http://schemas.microsoft.com/office/drawing/2014/main" id="{EE30FC5A-3EEA-3BB3-5330-A01A429D9CB1}"/>
                </a:ext>
              </a:extLst>
            </p:cNvPr>
            <p:cNvSpPr/>
            <p:nvPr/>
          </p:nvSpPr>
          <p:spPr>
            <a:xfrm>
              <a:off x="271462" y="2060165"/>
              <a:ext cx="3193256" cy="366327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7EAFAD0A-F6AA-1349-086C-D6D7274638E7}"/>
                </a:ext>
              </a:extLst>
            </p:cNvPr>
            <p:cNvSpPr txBox="1"/>
            <p:nvPr/>
          </p:nvSpPr>
          <p:spPr>
            <a:xfrm>
              <a:off x="471487" y="2075551"/>
              <a:ext cx="3593306" cy="281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>
                  <a:solidFill>
                    <a:srgbClr val="C00000"/>
                  </a:solidFill>
                  <a:latin typeface="Harlow Solid Italic" panose="04030604020F02020D02" pitchFamily="82" charset="0"/>
                </a:rPr>
                <a:t>Les erreurs sont les portes de la découverte…</a:t>
              </a:r>
            </a:p>
          </p:txBody>
        </p:sp>
        <p:sp>
          <p:nvSpPr>
            <p:cNvPr id="76" name="ZoneTexte 75">
              <a:extLst>
                <a:ext uri="{FF2B5EF4-FFF2-40B4-BE49-F238E27FC236}">
                  <a16:creationId xmlns:a16="http://schemas.microsoft.com/office/drawing/2014/main" id="{CA35CC75-C1BF-EBD3-9E7B-71CF51483BE6}"/>
                </a:ext>
              </a:extLst>
            </p:cNvPr>
            <p:cNvSpPr txBox="1"/>
            <p:nvPr/>
          </p:nvSpPr>
          <p:spPr>
            <a:xfrm>
              <a:off x="1559263" y="2234523"/>
              <a:ext cx="112514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i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Harlow Solid Italic" panose="04030604020F02020D02" pitchFamily="82" charset="0"/>
                </a:rPr>
                <a:t>James Joyce</a:t>
              </a:r>
            </a:p>
          </p:txBody>
        </p:sp>
        <p:sp>
          <p:nvSpPr>
            <p:cNvPr id="78" name="ZoneTexte 77">
              <a:extLst>
                <a:ext uri="{FF2B5EF4-FFF2-40B4-BE49-F238E27FC236}">
                  <a16:creationId xmlns:a16="http://schemas.microsoft.com/office/drawing/2014/main" id="{7A2F8987-E016-A226-21C2-BB8A9EE557BD}"/>
                </a:ext>
              </a:extLst>
            </p:cNvPr>
            <p:cNvSpPr txBox="1"/>
            <p:nvPr/>
          </p:nvSpPr>
          <p:spPr>
            <a:xfrm>
              <a:off x="544234" y="399487"/>
              <a:ext cx="2599016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ea typeface="+mn-ea"/>
                  <a:cs typeface="Cavolini" panose="03000502040302020204" pitchFamily="66" charset="0"/>
                </a:rPr>
                <a:t>Bienvenue en CM1 !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ea typeface="+mn-ea"/>
                  <a:cs typeface="Cavolini" panose="03000502040302020204" pitchFamily="66" charset="0"/>
                </a:rPr>
                <a:t>Je te confie des outils qui te permettront de lire et d’écrire pour devenir l’auteur de ta vie .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ea typeface="+mn-ea"/>
                  <a:cs typeface="Cavolini" panose="03000502040302020204" pitchFamily="66" charset="0"/>
                </a:rPr>
                <a:t>Prends-en soin…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04184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296</Words>
  <Application>Microsoft Office PowerPoint</Application>
  <PresentationFormat>Format A4 (210 x 297 mm)</PresentationFormat>
  <Paragraphs>40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Cavolini</vt:lpstr>
      <vt:lpstr>Harlow Solid Italic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JARDIN Mélody</dc:creator>
  <cp:lastModifiedBy>JARDIN Mélody</cp:lastModifiedBy>
  <cp:revision>3</cp:revision>
  <dcterms:created xsi:type="dcterms:W3CDTF">2022-08-23T11:15:57Z</dcterms:created>
  <dcterms:modified xsi:type="dcterms:W3CDTF">2022-08-24T11:58:32Z</dcterms:modified>
</cp:coreProperties>
</file>